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4" r:id="rId2"/>
    <p:sldId id="268" r:id="rId3"/>
    <p:sldId id="260" r:id="rId4"/>
    <p:sldId id="262" r:id="rId5"/>
    <p:sldId id="259" r:id="rId6"/>
    <p:sldId id="257" r:id="rId7"/>
    <p:sldId id="272" r:id="rId8"/>
    <p:sldId id="263" r:id="rId9"/>
    <p:sldId id="26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F"/>
    <a:srgbClr val="FFCCFF"/>
    <a:srgbClr val="FF99CC"/>
    <a:srgbClr val="CCECFF"/>
    <a:srgbClr val="CCCCFF"/>
    <a:srgbClr val="CC99FF"/>
    <a:srgbClr val="904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88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93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78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876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05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8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302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32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69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30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700D-657D-4FC4-B3BF-BF2EAF1FAB5F}" type="datetimeFigureOut">
              <a:rPr lang="hr-HR" smtClean="0"/>
              <a:t>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BE41-490F-46A8-A3A4-483EA53E94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1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fdora.org/" TargetMode="External"/><Relationship Id="rId2" Type="http://schemas.openxmlformats.org/officeDocument/2006/relationships/hyperlink" Target="https://www.youtube.com/watch?v=ptPxUIiy2B4&amp;list=PLi0ZIylnKSTuID72RHX6CPuX2Uzf7u6pY&amp;index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L68U5vOnqQ" TargetMode="External"/><Relationship Id="rId5" Type="http://schemas.openxmlformats.org/officeDocument/2006/relationships/hyperlink" Target="https://youtu.be/5T52PikSqjk" TargetMode="External"/><Relationship Id="rId4" Type="http://schemas.openxmlformats.org/officeDocument/2006/relationships/hyperlink" Target="https://guides.lib.vt.edu/TellYourStory/ResponsibleAssessmen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fdor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fdora.org/project-tar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edsunilibrary.wordpress.com/2021/09/24/responsible-research-assessment-rethinking-what-we-value-in-research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4KPY88oDY" TargetMode="External"/><Relationship Id="rId7" Type="http://schemas.openxmlformats.org/officeDocument/2006/relationships/hyperlink" Target="https://sfdora.org/resource-library/" TargetMode="External"/><Relationship Id="rId2" Type="http://schemas.openxmlformats.org/officeDocument/2006/relationships/hyperlink" Target="https://www.youtube.com/watch?v=2hi0tl-yDp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uides.lib.vt.edu/TellYourStory/ResponsibleAssessment" TargetMode="External"/><Relationship Id="rId5" Type="http://schemas.openxmlformats.org/officeDocument/2006/relationships/hyperlink" Target="https://www.youtube.com/watch?v=NpKlXPKNsjo" TargetMode="External"/><Relationship Id="rId4" Type="http://schemas.openxmlformats.org/officeDocument/2006/relationships/hyperlink" Target="https://www.youtube.com/watch?app=desktop&amp;v=QMCcI3S4NP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0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otvorena-znanost.hr/wp-content/uploads/2021/10/alen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56" y="252221"/>
            <a:ext cx="6616931" cy="16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otvorena-znanost.hr/wp-content/uploads/2021/10/le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01" y="2313993"/>
            <a:ext cx="8957371" cy="22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otvorena-znanost.hr/wp-content/uploads/2021/10/iva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6" y="5091507"/>
            <a:ext cx="5955870" cy="14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6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34804" cy="146050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7030A0"/>
                </a:solidFill>
              </a:rPr>
              <a:t>Procjena kvalitete u znanosti - što “mjeriti”, kako i zašto?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38" y="1825625"/>
            <a:ext cx="6830009" cy="4351338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endParaRPr lang="hr-HR" dirty="0"/>
          </a:p>
          <a:p>
            <a:pPr marL="0" indent="0" fontAlgn="base">
              <a:buNone/>
            </a:pPr>
            <a:r>
              <a:rPr lang="hr-HR" dirty="0" err="1">
                <a:solidFill>
                  <a:srgbClr val="002060"/>
                </a:solidFill>
              </a:rPr>
              <a:t>Znansteno</a:t>
            </a:r>
            <a:r>
              <a:rPr lang="hr-HR" dirty="0">
                <a:solidFill>
                  <a:srgbClr val="002060"/>
                </a:solidFill>
              </a:rPr>
              <a:t> istraživački rad složen je proces koji predstavlja sam vrh ljudske intelektualne djelatnosti. Publikacije koje iz njega proistječu za cilj imaju (ili bi trebale imati) širenje znanja i opći napredak društva. Kako je onda moguće da se tako složeni procesi često procjenjuju jednostavnim kvantitativnim metodama?</a:t>
            </a:r>
          </a:p>
          <a:p>
            <a:pPr marL="0" indent="0" fontAlgn="base">
              <a:buNone/>
            </a:pP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002060"/>
                </a:solidFill>
              </a:rPr>
              <a:t>Posljednjih desetljeća sustav znanstvene komunikacije napredovao je u tehnološkom i konceptualnom smislu. Otvoreni pristup, repozitoriji, </a:t>
            </a:r>
            <a:r>
              <a:rPr lang="hr-HR" dirty="0" err="1">
                <a:solidFill>
                  <a:srgbClr val="002060"/>
                </a:solidFill>
              </a:rPr>
              <a:t>preprint</a:t>
            </a:r>
            <a:r>
              <a:rPr lang="hr-HR" dirty="0">
                <a:solidFill>
                  <a:srgbClr val="002060"/>
                </a:solidFill>
              </a:rPr>
              <a:t> servisi, novi oblici publikacija, akademske društvene mreže samo su neke od novina. Gdje je (za)ostao sustav procjene kvalitete u znanosti i kako ga možemo unaprijediti? Pridružite nam se i upoznajte se s naprednim idejama. Potaknimo raspravu o njihovoj primjeni u praksi!</a:t>
            </a:r>
            <a:endParaRPr lang="hr-HR" b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646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2045" cy="146050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7030A0"/>
                </a:solidFill>
              </a:rPr>
              <a:t>Procjena kvalitete u znanosti - što “mjeriti”, kako i zašto?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3" y="1825625"/>
            <a:ext cx="11039300" cy="43513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hr-HR" dirty="0"/>
          </a:p>
          <a:p>
            <a:pPr fontAlgn="base"/>
            <a:r>
              <a:rPr lang="hr-HR" dirty="0">
                <a:solidFill>
                  <a:srgbClr val="002060"/>
                </a:solidFill>
              </a:rPr>
              <a:t>Kakva bi procjena trebala biti?</a:t>
            </a:r>
          </a:p>
          <a:p>
            <a:pPr fontAlgn="base"/>
            <a:r>
              <a:rPr lang="hr-HR" b="0" dirty="0">
                <a:solidFill>
                  <a:srgbClr val="002060"/>
                </a:solidFill>
                <a:effectLst/>
              </a:rPr>
              <a:t>Kakvo je stanje u Hrvatskoj?</a:t>
            </a:r>
          </a:p>
          <a:p>
            <a:pPr fontAlgn="base"/>
            <a:r>
              <a:rPr lang="hr-HR" dirty="0">
                <a:solidFill>
                  <a:srgbClr val="002060"/>
                </a:solidFill>
              </a:rPr>
              <a:t>Primjer iz Danske - </a:t>
            </a:r>
            <a:r>
              <a:rPr lang="en-US" dirty="0">
                <a:solidFill>
                  <a:srgbClr val="002060"/>
                </a:solidFill>
              </a:rPr>
              <a:t>Charlotte Wien, SDU, DK–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Developing and following viable research strategies locally </a:t>
            </a:r>
            <a:r>
              <a:rPr lang="hr-HR" dirty="0">
                <a:solidFill>
                  <a:srgbClr val="002060"/>
                </a:solidFill>
              </a:rPr>
              <a:t>, PUBMET 2021 (12 min)</a:t>
            </a:r>
          </a:p>
          <a:p>
            <a:pPr fontAlgn="base"/>
            <a:r>
              <a:rPr lang="hr-HR" b="0" dirty="0">
                <a:solidFill>
                  <a:srgbClr val="002060"/>
                </a:solidFill>
                <a:effectLst/>
                <a:hlinkClick r:id="rId3"/>
              </a:rPr>
              <a:t>DORA</a:t>
            </a:r>
            <a:endParaRPr lang="hr-HR" b="0" dirty="0">
              <a:solidFill>
                <a:srgbClr val="002060"/>
              </a:solidFill>
              <a:effectLst/>
            </a:endParaRPr>
          </a:p>
          <a:p>
            <a:pPr fontAlgn="base"/>
            <a:r>
              <a:rPr lang="en-US" b="0" dirty="0">
                <a:solidFill>
                  <a:srgbClr val="002060"/>
                </a:solidFill>
                <a:effectLst/>
              </a:rPr>
              <a:t>The Leiden Manifesto for Research Metrics from Diana Hicks on </a:t>
            </a:r>
            <a:r>
              <a:rPr lang="en-US" b="0" dirty="0">
                <a:solidFill>
                  <a:srgbClr val="002060"/>
                </a:solidFill>
                <a:effectLst/>
                <a:hlinkClick r:id="rId4"/>
              </a:rPr>
              <a:t>Vimeo</a:t>
            </a:r>
            <a:r>
              <a:rPr lang="hr-HR" b="0" dirty="0">
                <a:solidFill>
                  <a:srgbClr val="002060"/>
                </a:solidFill>
                <a:effectLst/>
              </a:rPr>
              <a:t> (4 min)</a:t>
            </a:r>
            <a:r>
              <a:rPr lang="en-US" b="0" dirty="0">
                <a:solidFill>
                  <a:srgbClr val="002060"/>
                </a:solidFill>
                <a:effectLst/>
              </a:rPr>
              <a:t>.</a:t>
            </a:r>
            <a:endParaRPr lang="hr-HR" b="0" dirty="0">
              <a:solidFill>
                <a:srgbClr val="002060"/>
              </a:solidFill>
              <a:effectLst/>
            </a:endParaRPr>
          </a:p>
          <a:p>
            <a:pPr fontAlgn="base"/>
            <a:r>
              <a:rPr lang="hr-HR" b="0" dirty="0">
                <a:solidFill>
                  <a:srgbClr val="002060"/>
                </a:solidFill>
                <a:effectLst/>
              </a:rPr>
              <a:t>Glasgow: </a:t>
            </a:r>
            <a:r>
              <a:rPr lang="en-US" b="0" dirty="0">
                <a:solidFill>
                  <a:srgbClr val="002060"/>
                </a:solidFill>
                <a:effectLst/>
                <a:hlinkClick r:id="rId5"/>
              </a:rPr>
              <a:t>How to talk about your research outputs</a:t>
            </a:r>
            <a:r>
              <a:rPr lang="hr-HR" b="0" dirty="0">
                <a:solidFill>
                  <a:srgbClr val="002060"/>
                </a:solidFill>
                <a:effectLst/>
                <a:hlinkClick r:id="rId5"/>
              </a:rPr>
              <a:t> </a:t>
            </a:r>
            <a:r>
              <a:rPr lang="hr-HR" b="0" dirty="0">
                <a:solidFill>
                  <a:srgbClr val="002060"/>
                </a:solidFill>
                <a:effectLst/>
              </a:rPr>
              <a:t>(4 min)</a:t>
            </a:r>
            <a:endParaRPr lang="hr-HR" dirty="0">
              <a:solidFill>
                <a:srgbClr val="002060"/>
              </a:solidFill>
            </a:endParaRPr>
          </a:p>
          <a:p>
            <a:pPr fontAlgn="base"/>
            <a:r>
              <a:rPr lang="hr-HR" dirty="0" err="1">
                <a:solidFill>
                  <a:srgbClr val="002060"/>
                </a:solidFill>
              </a:rPr>
              <a:t>Ghent</a:t>
            </a:r>
            <a:r>
              <a:rPr lang="hr-HR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  <a:hlinkClick r:id="rId6"/>
              </a:rPr>
              <a:t>Framework for Good Research Practice</a:t>
            </a:r>
            <a:r>
              <a:rPr lang="hr-HR" dirty="0">
                <a:solidFill>
                  <a:srgbClr val="002060"/>
                </a:solidFill>
              </a:rPr>
              <a:t> (2 min)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41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</p:spPr>
        <p:txBody>
          <a:bodyPr>
            <a:normAutofit fontScale="90000"/>
          </a:bodyPr>
          <a:lstStyle/>
          <a:p>
            <a:r>
              <a:rPr lang="hr-HR" dirty="0">
                <a:hlinkClick r:id="rId2"/>
              </a:rPr>
              <a:t>DORA - </a:t>
            </a:r>
            <a:r>
              <a:rPr lang="hr-HR" sz="4000" dirty="0">
                <a:hlinkClick r:id="rId2"/>
              </a:rPr>
              <a:t>T</a:t>
            </a:r>
            <a:r>
              <a:rPr lang="en-US" sz="4000" dirty="0">
                <a:hlinkClick r:id="rId2"/>
              </a:rPr>
              <a:t>he Declaration on Research Assessment </a:t>
            </a:r>
            <a:br>
              <a:rPr lang="hr-HR" sz="4000" dirty="0"/>
            </a:br>
            <a:r>
              <a:rPr lang="hr-HR" sz="2000" dirty="0">
                <a:solidFill>
                  <a:srgbClr val="002060"/>
                </a:solidFill>
              </a:rPr>
              <a:t>San Francisco, 2012 (</a:t>
            </a:r>
            <a:r>
              <a:rPr lang="en-US" sz="2000" dirty="0">
                <a:solidFill>
                  <a:srgbClr val="002060"/>
                </a:solidFill>
              </a:rPr>
              <a:t>Annual Meeting of the American Society for Cell Biology</a:t>
            </a:r>
            <a:r>
              <a:rPr lang="hr-HR" sz="2000" dirty="0">
                <a:solidFill>
                  <a:srgbClr val="002060"/>
                </a:solidFill>
              </a:rPr>
              <a:t>)</a:t>
            </a:r>
            <a:br>
              <a:rPr lang="hr-HR" sz="2000" dirty="0">
                <a:solidFill>
                  <a:srgbClr val="002060"/>
                </a:solidFill>
              </a:rPr>
            </a:b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8447" y="1363287"/>
            <a:ext cx="10515600" cy="4954385"/>
          </a:xfrm>
        </p:spPr>
        <p:txBody>
          <a:bodyPr>
            <a:noAutofit/>
          </a:bodyPr>
          <a:lstStyle/>
          <a:p>
            <a:r>
              <a:rPr lang="hr-HR" sz="1400" dirty="0">
                <a:solidFill>
                  <a:srgbClr val="002060"/>
                </a:solidFill>
              </a:rPr>
              <a:t>2021: </a:t>
            </a:r>
            <a:r>
              <a:rPr lang="en-US" sz="1400" dirty="0">
                <a:solidFill>
                  <a:srgbClr val="002060"/>
                </a:solidFill>
              </a:rPr>
              <a:t>a worldwide initiative covering all scholarly disciplines and all key stakeholders including funders, publishers, professional societies, institutions, and researchers. </a:t>
            </a:r>
            <a:endParaRPr lang="hr-HR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VISION</a:t>
            </a:r>
            <a:r>
              <a:rPr lang="hr-HR" sz="1400" dirty="0">
                <a:solidFill>
                  <a:srgbClr val="002060"/>
                </a:solidFill>
              </a:rPr>
              <a:t>: </a:t>
            </a:r>
            <a:r>
              <a:rPr lang="en-US" sz="1400" dirty="0">
                <a:solidFill>
                  <a:srgbClr val="002060"/>
                </a:solidFill>
              </a:rPr>
              <a:t>to advance practical and robust approaches to research assessment globally and across all scholarly disciplines.</a:t>
            </a:r>
          </a:p>
          <a:p>
            <a:r>
              <a:rPr lang="en-US" sz="1400" dirty="0">
                <a:solidFill>
                  <a:srgbClr val="002060"/>
                </a:solidFill>
              </a:rPr>
              <a:t>OBJECTIVES</a:t>
            </a:r>
            <a:r>
              <a:rPr lang="hr-HR" sz="1400" dirty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Raise awareness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To call attention to new tools and processes in research assessment and the responsible use of metrics that align with core academic values and promote consistency and transparency in decision-making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Facilitate implementation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To aid development of new policies and practices for hiring, promotion, and funding decisions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Catalyze change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To spread research assessment reform broadly by working across scholarly disciplines and globally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Improve equity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To call for broader representation of researchers in the design of research assessment practices that directly address the structural inequalities in academia</a:t>
            </a:r>
          </a:p>
          <a:p>
            <a:r>
              <a:rPr lang="en-US" sz="1400" dirty="0">
                <a:solidFill>
                  <a:srgbClr val="002060"/>
                </a:solidFill>
              </a:rPr>
              <a:t>APPROACHES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Community engagement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We publish blogs, organize community interviews, and give presentations on research assessment.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Resource development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We curate collections of good practices, create slide presentations to help individuals initiate local conversations about change, and publish commentaries to provide additional guidance for stakeholders.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Partnership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We work with other organizations that share our desire to reform research assessment.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Advising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We advise academic institutions and funders seeking to review and revise their research assessment policies and practices.</a:t>
            </a: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Convening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dirty="0">
                <a:solidFill>
                  <a:srgbClr val="002060"/>
                </a:solidFill>
              </a:rPr>
              <a:t>We gather diverse stakeholders at conference sessions, workshops, and meetings to work towards systems change.</a:t>
            </a:r>
          </a:p>
        </p:txBody>
      </p:sp>
    </p:spTree>
    <p:extLst>
      <p:ext uri="{BB962C8B-B14F-4D97-AF65-F5344CB8AC3E}">
        <p14:creationId xmlns:p14="http://schemas.microsoft.com/office/powerpoint/2010/main" val="258461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97"/>
            <a:ext cx="10515600" cy="1325563"/>
          </a:xfrm>
        </p:spPr>
        <p:txBody>
          <a:bodyPr>
            <a:noAutofit/>
          </a:bodyPr>
          <a:lstStyle/>
          <a:p>
            <a:r>
              <a:rPr lang="hr-HR" sz="2000" b="1" dirty="0">
                <a:hlinkClick r:id="rId2"/>
              </a:rPr>
              <a:t>TARA - </a:t>
            </a:r>
            <a:r>
              <a:rPr lang="en-US" sz="2000" b="1" dirty="0">
                <a:hlinkClick r:id="rId2"/>
              </a:rPr>
              <a:t>Tools to Advance Research Assessment</a:t>
            </a:r>
            <a:r>
              <a:rPr lang="en-US" sz="2000" dirty="0"/>
              <a:t> </a:t>
            </a:r>
            <a:r>
              <a:rPr lang="hr-HR" sz="2000" dirty="0"/>
              <a:t>- </a:t>
            </a:r>
            <a:r>
              <a:rPr lang="en-US" sz="2000" dirty="0"/>
              <a:t>project to facilitate the development of new policies and practices for academic career assessment.</a:t>
            </a:r>
            <a:br>
              <a:rPr lang="en-US" sz="2000" dirty="0"/>
            </a:b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https://sfdora.org/wp-content/uploads/2021/09/SPACE_pg2TOP-1024x5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6001"/>
            <a:ext cx="9725487" cy="54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15389"/>
            <a:ext cx="2518553" cy="3250276"/>
          </a:xfrm>
        </p:spPr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Što se želi postići?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206240"/>
            <a:ext cx="2518554" cy="166274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Preuzeto s: </a:t>
            </a:r>
            <a:r>
              <a:rPr lang="en-US" dirty="0">
                <a:hlinkClick r:id="rId2"/>
              </a:rPr>
              <a:t>Responsible research assessment: rethinking what we value in research – Leeds University Library Blog</a:t>
            </a:r>
            <a:endParaRPr lang="en-US" dirty="0"/>
          </a:p>
          <a:p>
            <a:endParaRPr lang="hr-HR" dirty="0"/>
          </a:p>
        </p:txBody>
      </p:sp>
      <p:pic>
        <p:nvPicPr>
          <p:cNvPr id="9" name="Picture 2" descr="https://leedsunilibrary.files.wordpress.com/2021/09/dora_or_intersect.png?w=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65" y="596268"/>
            <a:ext cx="6289844" cy="55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5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Preporučena „literatura”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hr-HR" dirty="0" err="1">
                <a:solidFill>
                  <a:srgbClr val="002060"/>
                </a:solidFill>
              </a:rPr>
              <a:t>Johan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Rooryck</a:t>
            </a:r>
            <a:r>
              <a:rPr lang="hr-HR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Plan S, </a:t>
            </a:r>
            <a:r>
              <a:rPr lang="en-US" dirty="0" err="1">
                <a:solidFill>
                  <a:srgbClr val="002060"/>
                </a:solidFill>
                <a:hlinkClick r:id="rId2"/>
              </a:rPr>
              <a:t>cOAlition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 S and Responsible Research Assessment</a:t>
            </a:r>
            <a:endParaRPr lang="hr-HR" dirty="0">
              <a:solidFill>
                <a:srgbClr val="002060"/>
              </a:solidFill>
            </a:endParaRPr>
          </a:p>
          <a:p>
            <a:pPr fontAlgn="base"/>
            <a:endParaRPr lang="hr-HR" dirty="0">
              <a:solidFill>
                <a:srgbClr val="002060"/>
              </a:solidFill>
            </a:endParaRPr>
          </a:p>
          <a:p>
            <a:pPr fontAlgn="base"/>
            <a:r>
              <a:rPr lang="hr-HR" dirty="0" err="1">
                <a:solidFill>
                  <a:srgbClr val="002060"/>
                </a:solidFill>
              </a:rPr>
              <a:t>Stephen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Curry</a:t>
            </a:r>
            <a:r>
              <a:rPr lang="hr-HR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Responsible research assessment: rethinking what we value in research</a:t>
            </a:r>
            <a:endParaRPr lang="hr-HR" dirty="0">
              <a:solidFill>
                <a:srgbClr val="002060"/>
              </a:solidFill>
            </a:endParaRPr>
          </a:p>
          <a:p>
            <a:pPr fontAlgn="base"/>
            <a:endParaRPr lang="hr-HR" dirty="0">
              <a:solidFill>
                <a:srgbClr val="002060"/>
              </a:solidFill>
            </a:endParaRPr>
          </a:p>
          <a:p>
            <a:pPr fontAlgn="base"/>
            <a:r>
              <a:rPr lang="hr-HR" dirty="0" err="1">
                <a:solidFill>
                  <a:srgbClr val="002060"/>
                </a:solidFill>
              </a:rPr>
              <a:t>Vrednotenje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raziskovalnega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dela</a:t>
            </a:r>
            <a:r>
              <a:rPr lang="hr-HR" dirty="0">
                <a:solidFill>
                  <a:srgbClr val="002060"/>
                </a:solidFill>
              </a:rPr>
              <a:t> z vidika </a:t>
            </a:r>
            <a:r>
              <a:rPr lang="hr-HR" dirty="0" err="1">
                <a:solidFill>
                  <a:srgbClr val="002060"/>
                </a:solidFill>
              </a:rPr>
              <a:t>odprte</a:t>
            </a:r>
            <a:r>
              <a:rPr lang="hr-HR" dirty="0">
                <a:solidFill>
                  <a:srgbClr val="002060"/>
                </a:solidFill>
              </a:rPr>
              <a:t> znanosti – René von </a:t>
            </a:r>
            <a:r>
              <a:rPr lang="hr-HR" dirty="0" err="1">
                <a:solidFill>
                  <a:srgbClr val="002060"/>
                </a:solidFill>
              </a:rPr>
              <a:t>Schomberg</a:t>
            </a:r>
            <a:r>
              <a:rPr lang="hr-HR" dirty="0">
                <a:solidFill>
                  <a:srgbClr val="002060"/>
                </a:solidFill>
              </a:rPr>
              <a:t>: </a:t>
            </a:r>
            <a:r>
              <a:rPr lang="hr-HR" dirty="0" err="1">
                <a:solidFill>
                  <a:srgbClr val="002060"/>
                </a:solidFill>
                <a:hlinkClick r:id="rId4"/>
              </a:rPr>
              <a:t>The</a:t>
            </a:r>
            <a:r>
              <a:rPr lang="hr-HR" dirty="0">
                <a:solidFill>
                  <a:srgbClr val="002060"/>
                </a:solidFill>
                <a:hlinkClick r:id="rId4"/>
              </a:rPr>
              <a:t> </a:t>
            </a:r>
            <a:r>
              <a:rPr lang="hr-HR" dirty="0" err="1">
                <a:solidFill>
                  <a:srgbClr val="002060"/>
                </a:solidFill>
                <a:hlinkClick r:id="rId4"/>
              </a:rPr>
              <a:t>rationele</a:t>
            </a:r>
            <a:r>
              <a:rPr lang="hr-HR" dirty="0">
                <a:solidFill>
                  <a:srgbClr val="002060"/>
                </a:solidFill>
                <a:hlinkClick r:id="rId4"/>
              </a:rPr>
              <a:t> </a:t>
            </a:r>
            <a:r>
              <a:rPr lang="hr-HR" dirty="0" err="1">
                <a:solidFill>
                  <a:srgbClr val="002060"/>
                </a:solidFill>
                <a:hlinkClick r:id="rId4"/>
              </a:rPr>
              <a:t>of</a:t>
            </a:r>
            <a:r>
              <a:rPr lang="hr-HR" dirty="0">
                <a:solidFill>
                  <a:srgbClr val="002060"/>
                </a:solidFill>
                <a:hlinkClick r:id="rId4"/>
              </a:rPr>
              <a:t> </a:t>
            </a:r>
            <a:r>
              <a:rPr lang="hr-HR" dirty="0" err="1">
                <a:solidFill>
                  <a:srgbClr val="002060"/>
                </a:solidFill>
                <a:hlinkClick r:id="rId4"/>
              </a:rPr>
              <a:t>open</a:t>
            </a:r>
            <a:r>
              <a:rPr lang="hr-HR" dirty="0">
                <a:solidFill>
                  <a:srgbClr val="002060"/>
                </a:solidFill>
                <a:hlinkClick r:id="rId4"/>
              </a:rPr>
              <a:t> </a:t>
            </a:r>
            <a:r>
              <a:rPr lang="hr-HR" dirty="0" err="1">
                <a:solidFill>
                  <a:srgbClr val="002060"/>
                </a:solidFill>
                <a:hlinkClick r:id="rId4"/>
              </a:rPr>
              <a:t>science</a:t>
            </a:r>
            <a:r>
              <a:rPr lang="hr-HR" dirty="0">
                <a:solidFill>
                  <a:srgbClr val="002060"/>
                </a:solidFill>
                <a:hlinkClick r:id="rId4"/>
              </a:rPr>
              <a:t> </a:t>
            </a:r>
            <a:endParaRPr lang="hr-HR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endParaRPr lang="hr-HR" dirty="0">
              <a:solidFill>
                <a:srgbClr val="002060"/>
              </a:solidFill>
            </a:endParaRPr>
          </a:p>
          <a:p>
            <a:pPr fontAlgn="base"/>
            <a:r>
              <a:rPr lang="hr-HR" dirty="0">
                <a:solidFill>
                  <a:srgbClr val="002060"/>
                </a:solidFill>
              </a:rPr>
              <a:t>Nele </a:t>
            </a:r>
            <a:r>
              <a:rPr lang="hr-HR" dirty="0" err="1">
                <a:solidFill>
                  <a:srgbClr val="002060"/>
                </a:solidFill>
              </a:rPr>
              <a:t>Bracke</a:t>
            </a:r>
            <a:r>
              <a:rPr lang="hr-HR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Ghent University’s policy on research and researchers’ career assessment</a:t>
            </a: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  <a:p>
            <a:r>
              <a:rPr lang="hr-HR" dirty="0" err="1">
                <a:solidFill>
                  <a:srgbClr val="002060"/>
                </a:solidFill>
              </a:rPr>
              <a:t>Virginia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Tech</a:t>
            </a:r>
            <a:r>
              <a:rPr lang="hr-HR" dirty="0">
                <a:solidFill>
                  <a:srgbClr val="002060"/>
                </a:solidFill>
              </a:rPr>
              <a:t> University </a:t>
            </a:r>
            <a:r>
              <a:rPr lang="hr-HR" dirty="0" err="1">
                <a:solidFill>
                  <a:srgbClr val="002060"/>
                </a:solidFill>
              </a:rPr>
              <a:t>library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research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guides</a:t>
            </a:r>
            <a:r>
              <a:rPr lang="hr-HR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  <a:hlinkClick r:id="rId6"/>
              </a:rPr>
              <a:t>Tell Your Story - Impact &amp; Engagement: Responsible Research Assessment</a:t>
            </a:r>
            <a:endParaRPr lang="hr-HR" dirty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  <a:hlinkClick r:id="rId7"/>
              </a:rPr>
              <a:t>DORA </a:t>
            </a:r>
            <a:r>
              <a:rPr lang="hr-HR" dirty="0" err="1">
                <a:solidFill>
                  <a:srgbClr val="002060"/>
                </a:solidFill>
                <a:hlinkClick r:id="rId7"/>
              </a:rPr>
              <a:t>Resource</a:t>
            </a:r>
            <a:r>
              <a:rPr lang="hr-HR" dirty="0">
                <a:solidFill>
                  <a:srgbClr val="002060"/>
                </a:solidFill>
                <a:hlinkClick r:id="rId7"/>
              </a:rPr>
              <a:t> </a:t>
            </a:r>
            <a:r>
              <a:rPr lang="hr-HR" dirty="0" err="1">
                <a:solidFill>
                  <a:srgbClr val="002060"/>
                </a:solidFill>
                <a:hlinkClick r:id="rId7"/>
              </a:rPr>
              <a:t>Library</a:t>
            </a:r>
            <a:r>
              <a:rPr lang="hr-HR" dirty="0">
                <a:solidFill>
                  <a:srgbClr val="002060"/>
                </a:solidFill>
                <a:hlinkClick r:id="rId7"/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…</a:t>
            </a:r>
            <a:endParaRPr lang="en-US" dirty="0">
              <a:solidFill>
                <a:srgbClr val="00206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904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400" b="1" dirty="0">
                <a:solidFill>
                  <a:srgbClr val="002060"/>
                </a:solidFill>
              </a:rPr>
              <a:t>Hvala na sudjelovanju!</a:t>
            </a:r>
          </a:p>
          <a:p>
            <a:pPr algn="ctr"/>
            <a:endParaRPr lang="hr-H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2060"/>
                </a:solidFill>
              </a:rPr>
              <a:t>Pridružite nam se i sutra: </a:t>
            </a:r>
          </a:p>
        </p:txBody>
      </p:sp>
      <p:pic>
        <p:nvPicPr>
          <p:cNvPr id="4" name="Picture 4" descr="https://www.otvorena-znanost.hr/wp-content/uploads/2021/10/iv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30" y="4548035"/>
            <a:ext cx="5955870" cy="14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634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Procjena kvalitete u znanosti - što “mjeriti”, kako i zašto?</vt:lpstr>
      <vt:lpstr>Procjena kvalitete u znanosti - što “mjeriti”, kako i zašto?</vt:lpstr>
      <vt:lpstr>DORA - The Declaration on Research Assessment  San Francisco, 2012 (Annual Meeting of the American Society for Cell Biology) </vt:lpstr>
      <vt:lpstr>TARA - Tools to Advance Research Assessment - project to facilitate the development of new policies and practices for academic career assessment. </vt:lpstr>
      <vt:lpstr>Što se želi postići?</vt:lpstr>
      <vt:lpstr>Preporučena „literatura”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Škorić</dc:creator>
  <cp:lastModifiedBy>Lho_la</cp:lastModifiedBy>
  <cp:revision>13</cp:revision>
  <dcterms:created xsi:type="dcterms:W3CDTF">2021-10-27T08:19:59Z</dcterms:created>
  <dcterms:modified xsi:type="dcterms:W3CDTF">2021-11-02T10:27:41Z</dcterms:modified>
</cp:coreProperties>
</file>